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82" r:id="rId1"/>
  </p:sldMasterIdLst>
  <p:sldIdLst>
    <p:sldId id="256" r:id="rId2"/>
    <p:sldId id="258" r:id="rId3"/>
    <p:sldId id="259" r:id="rId4"/>
    <p:sldId id="326" r:id="rId5"/>
    <p:sldId id="260" r:id="rId6"/>
    <p:sldId id="261" r:id="rId7"/>
    <p:sldId id="262" r:id="rId8"/>
    <p:sldId id="263" r:id="rId9"/>
    <p:sldId id="325" r:id="rId10"/>
    <p:sldId id="321" r:id="rId11"/>
    <p:sldId id="322" r:id="rId12"/>
    <p:sldId id="324" r:id="rId13"/>
    <p:sldId id="317" r:id="rId14"/>
    <p:sldId id="318" r:id="rId15"/>
    <p:sldId id="319" r:id="rId16"/>
    <p:sldId id="320" r:id="rId17"/>
    <p:sldId id="329" r:id="rId18"/>
    <p:sldId id="330" r:id="rId19"/>
    <p:sldId id="328" r:id="rId20"/>
    <p:sldId id="274" r:id="rId21"/>
    <p:sldId id="300" r:id="rId22"/>
    <p:sldId id="298" r:id="rId23"/>
    <p:sldId id="297" r:id="rId24"/>
    <p:sldId id="301" r:id="rId25"/>
    <p:sldId id="275" r:id="rId26"/>
    <p:sldId id="302" r:id="rId27"/>
    <p:sldId id="303" r:id="rId28"/>
    <p:sldId id="276" r:id="rId29"/>
    <p:sldId id="304" r:id="rId30"/>
    <p:sldId id="277" r:id="rId31"/>
    <p:sldId id="308" r:id="rId32"/>
    <p:sldId id="306" r:id="rId33"/>
    <p:sldId id="305" r:id="rId34"/>
    <p:sldId id="307" r:id="rId35"/>
    <p:sldId id="278" r:id="rId36"/>
    <p:sldId id="279" r:id="rId37"/>
    <p:sldId id="312" r:id="rId38"/>
    <p:sldId id="309" r:id="rId39"/>
    <p:sldId id="310" r:id="rId40"/>
    <p:sldId id="311" r:id="rId41"/>
    <p:sldId id="280" r:id="rId42"/>
    <p:sldId id="313" r:id="rId43"/>
    <p:sldId id="314" r:id="rId44"/>
    <p:sldId id="315" r:id="rId45"/>
    <p:sldId id="316" r:id="rId46"/>
    <p:sldId id="281" r:id="rId47"/>
    <p:sldId id="327" r:id="rId48"/>
    <p:sldId id="292" r:id="rId49"/>
    <p:sldId id="293" r:id="rId50"/>
    <p:sldId id="294" r:id="rId51"/>
    <p:sldId id="295" r:id="rId52"/>
    <p:sldId id="296" r:id="rId53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82CF"/>
    <a:srgbClr val="0A4E19"/>
    <a:srgbClr val="FECC2B"/>
    <a:srgbClr val="14A4DA"/>
    <a:srgbClr val="BFBFBF"/>
    <a:srgbClr val="CDCDCD"/>
    <a:srgbClr val="DFDFDF"/>
    <a:srgbClr val="ECECEC"/>
    <a:srgbClr val="DBF48C"/>
    <a:srgbClr val="CCD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 autoAdjust="0"/>
    <p:restoredTop sz="94563" autoAdjust="0"/>
  </p:normalViewPr>
  <p:slideViewPr>
    <p:cSldViewPr snapToGrid="0" snapToObjects="1">
      <p:cViewPr varScale="1">
        <p:scale>
          <a:sx n="90" d="100"/>
          <a:sy n="90" d="100"/>
        </p:scale>
        <p:origin x="88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4/27/2017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‹Nº›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6440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27/04/2017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81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27/04/2017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011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27/04/2017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815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4/27/2017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‹Nº›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27/04/2017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160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27/04/2017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908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27/04/2017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52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27/04/2017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784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27/04/2017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27/04/2017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10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56078-59C6-6649-AA44-91FB9C51CB94}" type="datetimeFigureOut">
              <a:rPr lang="es-ES" smtClean="0"/>
              <a:t>27/04/2017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58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3" r:id="rId1"/>
    <p:sldLayoutId id="2147484384" r:id="rId2"/>
    <p:sldLayoutId id="2147484385" r:id="rId3"/>
    <p:sldLayoutId id="2147484386" r:id="rId4"/>
    <p:sldLayoutId id="2147484387" r:id="rId5"/>
    <p:sldLayoutId id="2147484388" r:id="rId6"/>
    <p:sldLayoutId id="2147484389" r:id="rId7"/>
    <p:sldLayoutId id="2147484390" r:id="rId8"/>
    <p:sldLayoutId id="2147484391" r:id="rId9"/>
    <p:sldLayoutId id="2147484392" r:id="rId10"/>
    <p:sldLayoutId id="214748439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21" name="CuadroTexto 20"/>
          <p:cNvSpPr txBox="1"/>
          <p:nvPr/>
        </p:nvSpPr>
        <p:spPr>
          <a:xfrm>
            <a:off x="463176" y="1418226"/>
            <a:ext cx="8277412" cy="392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VE" sz="3200" b="1" dirty="0"/>
              <a:t>APLICACIÓN MÓVIL PARA LA UBICACIÓN E INFORMACIÓN ESPECÍFICA DE LOS ESPACIOS FÍSICOS DE UNA UNIVERSIDAD UTILIZANDO REALIDAD AUMENTADA Y </a:t>
            </a:r>
            <a:r>
              <a:rPr lang="es-VE" sz="3200" b="1" dirty="0" smtClean="0"/>
              <a:t>NFC</a:t>
            </a:r>
          </a:p>
          <a:p>
            <a:pPr algn="ctr">
              <a:lnSpc>
                <a:spcPct val="120000"/>
              </a:lnSpc>
            </a:pPr>
            <a:endParaRPr lang="es-VE" sz="3200" b="1" dirty="0" smtClean="0"/>
          </a:p>
          <a:p>
            <a:pPr algn="ctr">
              <a:lnSpc>
                <a:spcPct val="120000"/>
              </a:lnSpc>
            </a:pPr>
            <a:r>
              <a:rPr lang="es-VE" sz="2400" dirty="0" smtClean="0"/>
              <a:t>Caracas, Mayo 2017</a:t>
            </a:r>
            <a:endParaRPr lang="es-ES_tradnl" sz="2400" dirty="0"/>
          </a:p>
          <a:p>
            <a:pPr algn="ctr"/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21832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xmlns:p14="http://schemas.microsoft.com/office/powerpoint/2010/main"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0" name="Imagen 9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  <p:pic>
        <p:nvPicPr>
          <p:cNvPr id="2" name="Imagen 1" descr="tiempo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24" y="2592857"/>
            <a:ext cx="2249987" cy="12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9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0" name="Imagen 9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  <p:pic>
        <p:nvPicPr>
          <p:cNvPr id="11" name="Imagen 10" descr="tiempo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24" y="2592857"/>
            <a:ext cx="2249987" cy="1264591"/>
          </a:xfrm>
          <a:prstGeom prst="rect">
            <a:avLst/>
          </a:prstGeom>
        </p:spPr>
      </p:pic>
      <p:pic>
        <p:nvPicPr>
          <p:cNvPr id="12" name="Imagen 11" descr="proyect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00" y="4179411"/>
            <a:ext cx="2514331" cy="134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0" name="Imagen 9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  <p:pic>
        <p:nvPicPr>
          <p:cNvPr id="11" name="Imagen 10" descr="tiempo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24" y="2592857"/>
            <a:ext cx="2249987" cy="1264591"/>
          </a:xfrm>
          <a:prstGeom prst="rect">
            <a:avLst/>
          </a:prstGeom>
        </p:spPr>
      </p:pic>
      <p:pic>
        <p:nvPicPr>
          <p:cNvPr id="2" name="Imagen 1" descr="proyect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00" y="4179411"/>
            <a:ext cx="2514331" cy="1343910"/>
          </a:xfrm>
          <a:prstGeom prst="rect">
            <a:avLst/>
          </a:prstGeom>
        </p:spPr>
      </p:pic>
      <p:pic>
        <p:nvPicPr>
          <p:cNvPr id="3" name="Imagen 2" descr="experiencia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796" y="4046497"/>
            <a:ext cx="1548049" cy="15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0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905075" y="3219476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COLOCAR 6 IMÁGENES DE LA METODOLOGIA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906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pic>
        <p:nvPicPr>
          <p:cNvPr id="8" name="Imagen 7" descr="Macintosh HD:Users:sandravillamizar:Desktop:daily vista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13" y="1620517"/>
            <a:ext cx="5510981" cy="36812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87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pic>
        <p:nvPicPr>
          <p:cNvPr id="8" name="Imagen 7" descr="Macintosh HD:Users:sandravillamizar:Desktop:review and retrospective vista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443" y="1985554"/>
            <a:ext cx="4915292" cy="34261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04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887304" y="5088528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1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85939" y="4235736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912463" y="1042210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004029" y="2887534"/>
            <a:ext cx="61751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595391" y="3318211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789445" y="1432487"/>
            <a:ext cx="32685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E</a:t>
            </a:r>
            <a:r>
              <a:rPr lang="es-VE" sz="1600" dirty="0" smtClean="0"/>
              <a:t>structura </a:t>
            </a:r>
            <a:r>
              <a:rPr lang="es-VE" sz="1600" dirty="0"/>
              <a:t>de la base de </a:t>
            </a:r>
            <a:r>
              <a:rPr lang="es-VE" sz="1600" dirty="0" smtClean="0"/>
              <a:t>datos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A</a:t>
            </a:r>
            <a:r>
              <a:rPr lang="es-VE" sz="1600" dirty="0" smtClean="0"/>
              <a:t>nalizar </a:t>
            </a:r>
            <a:r>
              <a:rPr lang="es-VE" sz="1600" dirty="0"/>
              <a:t>los puntos </a:t>
            </a:r>
            <a:r>
              <a:rPr lang="es-VE" sz="1600" dirty="0" smtClean="0"/>
              <a:t>clave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P</a:t>
            </a:r>
            <a:r>
              <a:rPr lang="es-VE" sz="1600" dirty="0" smtClean="0"/>
              <a:t>ase </a:t>
            </a:r>
            <a:r>
              <a:rPr lang="es-VE" sz="1600" dirty="0"/>
              <a:t>de </a:t>
            </a:r>
            <a:r>
              <a:rPr lang="es-VE" sz="1600" dirty="0" smtClean="0"/>
              <a:t>conocimientos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I</a:t>
            </a:r>
            <a:r>
              <a:rPr lang="es-VE" sz="1600" dirty="0" smtClean="0"/>
              <a:t>nstalación </a:t>
            </a:r>
            <a:r>
              <a:rPr lang="es-VE" sz="1600" dirty="0"/>
              <a:t>de las </a:t>
            </a:r>
            <a:r>
              <a:rPr lang="es-VE" sz="1600" dirty="0" smtClean="0"/>
              <a:t>herramientas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I</a:t>
            </a:r>
            <a:r>
              <a:rPr lang="es-VE" sz="1600" dirty="0" smtClean="0"/>
              <a:t>ncorporación de la base de datos</a:t>
            </a: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5958134" y="3738368"/>
            <a:ext cx="28878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Dinámica </a:t>
            </a:r>
            <a:r>
              <a:rPr lang="es-VE" sz="1600" dirty="0"/>
              <a:t>de </a:t>
            </a:r>
            <a:r>
              <a:rPr lang="es-VE" sz="1600" dirty="0" smtClean="0"/>
              <a:t>trabajo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C</a:t>
            </a:r>
            <a:r>
              <a:rPr lang="es-VE" sz="1600" dirty="0" smtClean="0"/>
              <a:t>ompartir conocimientos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D</a:t>
            </a:r>
            <a:r>
              <a:rPr lang="es-VE" sz="1600" dirty="0" smtClean="0"/>
              <a:t>ebate </a:t>
            </a:r>
            <a:r>
              <a:rPr lang="es-VE" sz="1600" dirty="0"/>
              <a:t>de </a:t>
            </a:r>
            <a:r>
              <a:rPr lang="es-VE" sz="1600" dirty="0" smtClean="0"/>
              <a:t>ideas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R</a:t>
            </a:r>
            <a:r>
              <a:rPr lang="es-VE" sz="1600" dirty="0" smtClean="0"/>
              <a:t>euniones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Horario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 smtClean="0"/>
              <a:t>Documentación metodología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485939" y="2312664"/>
            <a:ext cx="17900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>
                <a:latin typeface="+mj-lt"/>
                <a:ea typeface="Cambria" panose="02040503050406030204" pitchFamily="18" charset="0"/>
              </a:rPr>
              <a:t>Repositorio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>
                <a:latin typeface="+mj-lt"/>
                <a:ea typeface="Cambria" panose="02040503050406030204" pitchFamily="18" charset="0"/>
              </a:rPr>
              <a:t>Instalar herramientas 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>
                <a:latin typeface="+mj-lt"/>
                <a:ea typeface="Cambria" panose="02040503050406030204" pitchFamily="18" charset="0"/>
              </a:rPr>
              <a:t>Pase </a:t>
            </a:r>
            <a:r>
              <a:rPr lang="es-VE" sz="1600" dirty="0">
                <a:latin typeface="+mj-lt"/>
                <a:ea typeface="Cambria" panose="02040503050406030204" pitchFamily="18" charset="0"/>
              </a:rPr>
              <a:t>de </a:t>
            </a:r>
            <a:r>
              <a:rPr lang="es-VE" sz="1600" dirty="0" smtClean="0">
                <a:latin typeface="+mj-lt"/>
                <a:ea typeface="Cambria" panose="02040503050406030204" pitchFamily="18" charset="0"/>
              </a:rPr>
              <a:t>conocimientos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>
                <a:latin typeface="+mj-lt"/>
                <a:ea typeface="Cambria" panose="02040503050406030204" pitchFamily="18" charset="0"/>
              </a:rPr>
              <a:t>C</a:t>
            </a:r>
            <a:r>
              <a:rPr lang="es-VE" sz="1600" dirty="0" smtClean="0">
                <a:latin typeface="+mj-lt"/>
                <a:ea typeface="Cambria" panose="02040503050406030204" pitchFamily="18" charset="0"/>
              </a:rPr>
              <a:t>rear </a:t>
            </a:r>
            <a:r>
              <a:rPr lang="es-VE" sz="1600" dirty="0">
                <a:latin typeface="+mj-lt"/>
                <a:ea typeface="Cambria" panose="02040503050406030204" pitchFamily="18" charset="0"/>
              </a:rPr>
              <a:t>la base </a:t>
            </a:r>
            <a:r>
              <a:rPr lang="es-VE" sz="1600" dirty="0" smtClean="0">
                <a:latin typeface="+mj-lt"/>
                <a:ea typeface="Cambria" panose="02040503050406030204" pitchFamily="18" charset="0"/>
              </a:rPr>
              <a:t>de datos</a:t>
            </a:r>
            <a:endParaRPr lang="es-VE" sz="1600" dirty="0">
              <a:latin typeface="+mj-lt"/>
            </a:endParaRP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22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887304" y="5088528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2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85939" y="4390412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912463" y="921795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080797" y="2964305"/>
            <a:ext cx="463975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595391" y="3318211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784520" y="1321905"/>
            <a:ext cx="3056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M</a:t>
            </a:r>
            <a:r>
              <a:rPr lang="es-VE" sz="1600" dirty="0" smtClean="0"/>
              <a:t>odelo </a:t>
            </a:r>
            <a:r>
              <a:rPr lang="es-VE" sz="1600" dirty="0"/>
              <a:t>de </a:t>
            </a:r>
            <a:r>
              <a:rPr lang="es-VE" sz="1600" dirty="0" smtClean="0"/>
              <a:t>entidad relación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Montaje </a:t>
            </a:r>
            <a:r>
              <a:rPr lang="es-VE" sz="1600" dirty="0"/>
              <a:t>del </a:t>
            </a:r>
            <a:r>
              <a:rPr lang="es-VE" sz="1600" dirty="0" smtClean="0"/>
              <a:t>servidor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O</a:t>
            </a:r>
            <a:r>
              <a:rPr lang="es-VE" sz="1600" dirty="0" smtClean="0"/>
              <a:t>pciones distribuidas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Estilo </a:t>
            </a:r>
            <a:r>
              <a:rPr lang="es-VE" sz="1600" dirty="0"/>
              <a:t>del </a:t>
            </a:r>
            <a:r>
              <a:rPr lang="es-VE" sz="1600" dirty="0" err="1" smtClean="0"/>
              <a:t>ToolBar</a:t>
            </a:r>
            <a:r>
              <a:rPr lang="es-VE" sz="1600" dirty="0" smtClean="0"/>
              <a:t> y sus íconos 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D</a:t>
            </a:r>
            <a:r>
              <a:rPr lang="es-VE" sz="1600" dirty="0" smtClean="0"/>
              <a:t>iseños: Guía </a:t>
            </a:r>
            <a:r>
              <a:rPr lang="es-VE" sz="1600" dirty="0"/>
              <a:t>de uso</a:t>
            </a:r>
            <a:r>
              <a:rPr lang="es-VE" sz="1600" dirty="0" smtClean="0"/>
              <a:t>, </a:t>
            </a:r>
            <a:r>
              <a:rPr lang="es-VE" sz="1600" dirty="0"/>
              <a:t>buscador y el </a:t>
            </a:r>
            <a:r>
              <a:rPr lang="es-VE" sz="1600" dirty="0" smtClean="0"/>
              <a:t>logo menú </a:t>
            </a:r>
            <a:r>
              <a:rPr lang="es-VE" sz="1600" dirty="0"/>
              <a:t>desplegable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5191966" y="3800108"/>
            <a:ext cx="4034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/>
              <a:t>D</a:t>
            </a:r>
            <a:r>
              <a:rPr lang="es-VE" sz="1600" dirty="0" smtClean="0"/>
              <a:t>inámica </a:t>
            </a:r>
            <a:r>
              <a:rPr lang="es-VE" sz="1600" dirty="0"/>
              <a:t>de comunicación </a:t>
            </a:r>
            <a:endParaRPr lang="es-VE" sz="1600" dirty="0"/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T</a:t>
            </a:r>
            <a:r>
              <a:rPr lang="es-VE" sz="1600" dirty="0" smtClean="0"/>
              <a:t>rabajo </a:t>
            </a:r>
            <a:r>
              <a:rPr lang="es-VE" sz="1600" dirty="0"/>
              <a:t>en </a:t>
            </a:r>
            <a:r>
              <a:rPr lang="es-VE" sz="1600" dirty="0" smtClean="0"/>
              <a:t>equipo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Fusión de ideas de los desarrolladores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Mantener reuniones </a:t>
            </a:r>
            <a:r>
              <a:rPr lang="es-VE" sz="1600" dirty="0" smtClean="0"/>
              <a:t>presenciales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 smtClean="0"/>
              <a:t>Mayor tiempo </a:t>
            </a:r>
            <a:r>
              <a:rPr lang="es-VE" sz="1600" dirty="0"/>
              <a:t>dedicado a las </a:t>
            </a:r>
            <a:r>
              <a:rPr lang="es-VE" sz="1600" dirty="0" smtClean="0"/>
              <a:t>actividades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R</a:t>
            </a:r>
            <a:r>
              <a:rPr lang="es-VE" sz="1600" dirty="0" smtClean="0"/>
              <a:t>etrasos </a:t>
            </a:r>
            <a:r>
              <a:rPr lang="es-VE" sz="1600" dirty="0"/>
              <a:t>en la culminación de los </a:t>
            </a:r>
            <a:r>
              <a:rPr lang="es-VE" sz="1600" dirty="0" smtClean="0"/>
              <a:t>objetivos</a:t>
            </a:r>
          </a:p>
        </p:txBody>
      </p:sp>
      <p:sp>
        <p:nvSpPr>
          <p:cNvPr id="57" name="Rectángulo 56"/>
          <p:cNvSpPr/>
          <p:nvPr/>
        </p:nvSpPr>
        <p:spPr>
          <a:xfrm>
            <a:off x="292984" y="2030304"/>
            <a:ext cx="220288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Montaje de </a:t>
            </a:r>
            <a:r>
              <a:rPr lang="es-VE" sz="1600" dirty="0"/>
              <a:t>la base de </a:t>
            </a:r>
            <a:r>
              <a:rPr lang="es-VE" sz="1600" dirty="0" smtClean="0"/>
              <a:t>datos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Diagrama </a:t>
            </a:r>
            <a:r>
              <a:rPr lang="es-VE" sz="1600" dirty="0"/>
              <a:t>de </a:t>
            </a:r>
            <a:r>
              <a:rPr lang="es-VE" sz="1600" dirty="0" smtClean="0"/>
              <a:t>clases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Diseño y </a:t>
            </a:r>
            <a:r>
              <a:rPr lang="es-VE" sz="1600" dirty="0"/>
              <a:t>desarrollo de </a:t>
            </a:r>
            <a:r>
              <a:rPr lang="es-VE" sz="1600" dirty="0" smtClean="0"/>
              <a:t>interfaz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P</a:t>
            </a:r>
            <a:r>
              <a:rPr lang="es-VE" sz="1600" dirty="0" smtClean="0"/>
              <a:t>ase </a:t>
            </a:r>
            <a:r>
              <a:rPr lang="es-VE" sz="1600" dirty="0"/>
              <a:t>de </a:t>
            </a:r>
            <a:r>
              <a:rPr lang="es-VE" sz="1600" dirty="0" smtClean="0"/>
              <a:t>conocimientos</a:t>
            </a:r>
            <a:r>
              <a:rPr lang="en-US" sz="1600" dirty="0" smtClean="0"/>
              <a:t>/</a:t>
            </a:r>
            <a:endParaRPr lang="es-VE" sz="1600" dirty="0" smtClean="0"/>
          </a:p>
          <a:p>
            <a:r>
              <a:rPr lang="es-VE" sz="1600" dirty="0"/>
              <a:t> </a:t>
            </a:r>
            <a:r>
              <a:rPr lang="es-VE" sz="1600" dirty="0" smtClean="0"/>
              <a:t>     lógica para leer NFC </a:t>
            </a:r>
            <a:endParaRPr lang="es-VE" sz="1600" dirty="0">
              <a:latin typeface="+mj-lt"/>
            </a:endParaRP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12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3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27355" y="4916878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432601" y="3603785"/>
            <a:ext cx="463975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5857924" y="3970146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951009" y="1002681"/>
            <a:ext cx="30565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F</a:t>
            </a:r>
            <a:r>
              <a:rPr lang="es-VE" sz="1600" dirty="0" smtClean="0"/>
              <a:t>altante </a:t>
            </a:r>
            <a:r>
              <a:rPr lang="es-VE" sz="1600" dirty="0"/>
              <a:t>del sprint </a:t>
            </a:r>
            <a:r>
              <a:rPr lang="es-VE" sz="1600" dirty="0" smtClean="0"/>
              <a:t>anterior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O</a:t>
            </a:r>
            <a:r>
              <a:rPr lang="es-VE" sz="1600" dirty="0" smtClean="0"/>
              <a:t>pción </a:t>
            </a:r>
            <a:r>
              <a:rPr lang="es-VE" sz="1600" dirty="0"/>
              <a:t>de salida en el menú </a:t>
            </a:r>
            <a:r>
              <a:rPr lang="es-VE" sz="1600" dirty="0" smtClean="0"/>
              <a:t>desplegable y </a:t>
            </a:r>
            <a:r>
              <a:rPr lang="es-VE" sz="1600" dirty="0" err="1" smtClean="0"/>
              <a:t>Toolbar</a:t>
            </a:r>
            <a:r>
              <a:rPr lang="es-VE" sz="16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Módulos </a:t>
            </a:r>
            <a:r>
              <a:rPr lang="es-VE" sz="1600" dirty="0"/>
              <a:t>de búsqueda NFC, </a:t>
            </a:r>
            <a:r>
              <a:rPr lang="es-VE" sz="1600" dirty="0" err="1"/>
              <a:t>Tips</a:t>
            </a:r>
            <a:r>
              <a:rPr lang="es-VE" sz="1600" dirty="0"/>
              <a:t>, lógica de la Guía de uso y Buscador por lista.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N</a:t>
            </a:r>
            <a:r>
              <a:rPr lang="es-VE" sz="1600" dirty="0" smtClean="0"/>
              <a:t>iveles </a:t>
            </a:r>
            <a:r>
              <a:rPr lang="es-VE" sz="1600" dirty="0"/>
              <a:t>posteriores al nivel </a:t>
            </a:r>
            <a:r>
              <a:rPr lang="es-VE" sz="1600" dirty="0" smtClean="0"/>
              <a:t>0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Fotografías </a:t>
            </a:r>
            <a:r>
              <a:rPr lang="es-VE" sz="1600" dirty="0"/>
              <a:t>de los </a:t>
            </a:r>
            <a:r>
              <a:rPr lang="es-VE" sz="1600" dirty="0" smtClean="0"/>
              <a:t>sitios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Información </a:t>
            </a:r>
            <a:r>
              <a:rPr lang="es-VE" sz="1600" dirty="0"/>
              <a:t>de las diferentes opciones para la Guía de </a:t>
            </a:r>
            <a:r>
              <a:rPr lang="es-VE" sz="1600" dirty="0" smtClean="0"/>
              <a:t>uso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5051468" y="4319470"/>
            <a:ext cx="43791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/>
              <a:t>D</a:t>
            </a:r>
            <a:r>
              <a:rPr lang="es-VE" sz="1600" dirty="0" smtClean="0"/>
              <a:t>inámica grupal al día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Reuniones </a:t>
            </a:r>
            <a:r>
              <a:rPr lang="es-VE" sz="1600" dirty="0"/>
              <a:t>presenciales </a:t>
            </a:r>
            <a:r>
              <a:rPr lang="es-VE" sz="1600" dirty="0" smtClean="0"/>
              <a:t>trascendentales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Trabajo </a:t>
            </a:r>
            <a:r>
              <a:rPr lang="es-VE" sz="1600" dirty="0"/>
              <a:t>individual dio resultados </a:t>
            </a:r>
            <a:r>
              <a:rPr lang="es-VE" sz="1600" dirty="0" smtClean="0"/>
              <a:t>positivos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 smtClean="0"/>
              <a:t>Subestimación en </a:t>
            </a:r>
            <a:r>
              <a:rPr lang="es-VE" sz="1600" dirty="0"/>
              <a:t>la cantidad de trabajo </a:t>
            </a:r>
            <a:r>
              <a:rPr lang="es-VE" sz="1600" dirty="0" smtClean="0"/>
              <a:t>estipulado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171692" y="1878718"/>
            <a:ext cx="22028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Concluir interfaz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O</a:t>
            </a:r>
            <a:r>
              <a:rPr lang="es-VE" sz="1600" dirty="0" smtClean="0"/>
              <a:t>pción </a:t>
            </a:r>
            <a:r>
              <a:rPr lang="es-VE" sz="1600" dirty="0"/>
              <a:t>de salida en el menú </a:t>
            </a:r>
            <a:r>
              <a:rPr lang="es-VE" sz="1600" dirty="0" smtClean="0"/>
              <a:t>desplegable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err="1" smtClean="0"/>
              <a:t>Toolbar</a:t>
            </a:r>
            <a:r>
              <a:rPr lang="es-VE" sz="1600" dirty="0"/>
              <a:t> </a:t>
            </a:r>
            <a:r>
              <a:rPr lang="es-VE" sz="1600" dirty="0" smtClean="0"/>
              <a:t>en el acceso </a:t>
            </a:r>
            <a:r>
              <a:rPr lang="es-VE" sz="1600" dirty="0"/>
              <a:t>directo de salida e </a:t>
            </a:r>
            <a:r>
              <a:rPr lang="es-VE" sz="1600" dirty="0" smtClean="0"/>
              <a:t>información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err="1"/>
              <a:t>B</a:t>
            </a:r>
            <a:r>
              <a:rPr lang="es-VE" sz="1600" dirty="0" err="1" smtClean="0"/>
              <a:t>ackend</a:t>
            </a:r>
            <a:r>
              <a:rPr lang="es-VE" sz="1600" dirty="0" smtClean="0"/>
              <a:t>: </a:t>
            </a:r>
            <a:r>
              <a:rPr lang="es-VE" sz="1600" dirty="0"/>
              <a:t>módulo de Búsqueda </a:t>
            </a:r>
            <a:r>
              <a:rPr lang="es-VE" sz="1600" dirty="0" smtClean="0"/>
              <a:t>NFC, módulo </a:t>
            </a:r>
            <a:r>
              <a:rPr lang="es-VE" sz="1600" dirty="0" err="1" smtClean="0"/>
              <a:t>búscador</a:t>
            </a:r>
            <a:r>
              <a:rPr lang="es-VE" sz="1600" dirty="0" smtClean="0"/>
              <a:t> </a:t>
            </a:r>
            <a:r>
              <a:rPr lang="es-VE" sz="1600" dirty="0"/>
              <a:t>por </a:t>
            </a:r>
            <a:r>
              <a:rPr lang="es-VE" sz="1600" dirty="0" smtClean="0"/>
              <a:t>lista, módulo </a:t>
            </a:r>
            <a:r>
              <a:rPr lang="es-VE" sz="1600" dirty="0"/>
              <a:t>de </a:t>
            </a:r>
            <a:r>
              <a:rPr lang="es-VE" sz="1600" dirty="0" err="1" smtClean="0"/>
              <a:t>Tips</a:t>
            </a:r>
            <a:r>
              <a:rPr lang="es-VE" sz="1600" dirty="0" smtClean="0"/>
              <a:t> y módulo </a:t>
            </a:r>
            <a:r>
              <a:rPr lang="es-VE" sz="1600" dirty="0"/>
              <a:t>de Guía de uso.</a:t>
            </a:r>
            <a:endParaRPr lang="es-VE" sz="1600" dirty="0">
              <a:latin typeface="+mj-lt"/>
            </a:endParaRP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86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247715" y="5336329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x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30513" y="4622833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368406" y="1583854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1838133" y="3230333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840062" y="5361258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5328407" y="778034"/>
            <a:ext cx="739229" cy="815662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8569576">
            <a:off x="5873476" y="2607803"/>
            <a:ext cx="13911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7175162" y="103574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332258" y="3169047"/>
            <a:ext cx="61751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607689" y="5097029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Flecha curvada hacia la derecha 31"/>
          <p:cNvSpPr/>
          <p:nvPr/>
        </p:nvSpPr>
        <p:spPr>
          <a:xfrm rot="16200000">
            <a:off x="3520882" y="2780482"/>
            <a:ext cx="1706458" cy="3136817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379255" y="664563"/>
            <a:ext cx="1706458" cy="3268129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431515" y="2393879"/>
            <a:ext cx="11641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err="1" smtClean="0"/>
              <a:t>Planning</a:t>
            </a:r>
            <a:r>
              <a:rPr lang="es-VE" dirty="0" smtClean="0"/>
              <a:t> 1</a:t>
            </a:r>
          </a:p>
          <a:p>
            <a:r>
              <a:rPr lang="es-VE" dirty="0" err="1" smtClean="0"/>
              <a:t>Planning</a:t>
            </a:r>
            <a:r>
              <a:rPr lang="es-VE" dirty="0" smtClean="0"/>
              <a:t> 2</a:t>
            </a:r>
          </a:p>
          <a:p>
            <a:r>
              <a:rPr lang="es-VE" dirty="0" err="1" smtClean="0"/>
              <a:t>Planning</a:t>
            </a:r>
            <a:r>
              <a:rPr lang="es-VE" dirty="0" smtClean="0"/>
              <a:t> 3</a:t>
            </a:r>
          </a:p>
          <a:p>
            <a:r>
              <a:rPr lang="es-VE" dirty="0" err="1" smtClean="0"/>
              <a:t>Planning</a:t>
            </a:r>
            <a:r>
              <a:rPr lang="es-VE" dirty="0" smtClean="0"/>
              <a:t> 4</a:t>
            </a:r>
          </a:p>
          <a:p>
            <a:r>
              <a:rPr lang="es-VE" dirty="0" err="1" smtClean="0"/>
              <a:t>Planning</a:t>
            </a:r>
            <a:r>
              <a:rPr lang="es-VE" dirty="0" smtClean="0"/>
              <a:t> 5</a:t>
            </a:r>
          </a:p>
          <a:p>
            <a:r>
              <a:rPr lang="es-VE" dirty="0" err="1" smtClean="0"/>
              <a:t>Planning</a:t>
            </a:r>
            <a:r>
              <a:rPr lang="es-VE" dirty="0" smtClean="0"/>
              <a:t> 6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3285076" y="1990182"/>
            <a:ext cx="20388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Sprint descripcion1</a:t>
            </a:r>
          </a:p>
          <a:p>
            <a:r>
              <a:rPr lang="es-VE" dirty="0" smtClean="0"/>
              <a:t>Sprint descripcion2</a:t>
            </a:r>
          </a:p>
          <a:p>
            <a:endParaRPr lang="es-VE" dirty="0"/>
          </a:p>
          <a:p>
            <a:r>
              <a:rPr lang="es-VE" dirty="0" smtClean="0"/>
              <a:t>Sprint descripción 3</a:t>
            </a:r>
          </a:p>
          <a:p>
            <a:endParaRPr lang="es-VE" dirty="0"/>
          </a:p>
          <a:p>
            <a:r>
              <a:rPr lang="es-VE" dirty="0" err="1" smtClean="0"/>
              <a:t>Sripnt</a:t>
            </a:r>
            <a:r>
              <a:rPr lang="es-VE" dirty="0" smtClean="0"/>
              <a:t> descripción 4</a:t>
            </a:r>
          </a:p>
          <a:p>
            <a:endParaRPr lang="es-VE" dirty="0"/>
          </a:p>
          <a:p>
            <a:r>
              <a:rPr lang="es-VE" dirty="0" smtClean="0"/>
              <a:t>Sprint descripción 5</a:t>
            </a:r>
            <a:endParaRPr lang="es-VE" dirty="0"/>
          </a:p>
        </p:txBody>
      </p:sp>
      <p:sp>
        <p:nvSpPr>
          <p:cNvPr id="55" name="CuadroTexto 54"/>
          <p:cNvSpPr txBox="1"/>
          <p:nvPr/>
        </p:nvSpPr>
        <p:spPr>
          <a:xfrm>
            <a:off x="7167068" y="1416389"/>
            <a:ext cx="10263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err="1" smtClean="0"/>
              <a:t>Review</a:t>
            </a:r>
            <a:r>
              <a:rPr lang="es-VE" dirty="0" smtClean="0"/>
              <a:t> 1</a:t>
            </a:r>
          </a:p>
          <a:p>
            <a:r>
              <a:rPr lang="es-VE" dirty="0" err="1" smtClean="0"/>
              <a:t>Review</a:t>
            </a:r>
            <a:r>
              <a:rPr lang="es-VE" dirty="0" smtClean="0"/>
              <a:t> 2</a:t>
            </a:r>
          </a:p>
          <a:p>
            <a:r>
              <a:rPr lang="es-VE" dirty="0" err="1" smtClean="0"/>
              <a:t>Review</a:t>
            </a:r>
            <a:r>
              <a:rPr lang="es-VE" dirty="0" smtClean="0"/>
              <a:t> 3</a:t>
            </a:r>
          </a:p>
          <a:p>
            <a:r>
              <a:rPr lang="es-VE" dirty="0" err="1" smtClean="0"/>
              <a:t>Review</a:t>
            </a:r>
            <a:r>
              <a:rPr lang="es-VE" dirty="0" smtClean="0"/>
              <a:t> 4</a:t>
            </a:r>
          </a:p>
          <a:p>
            <a:r>
              <a:rPr lang="es-VE" dirty="0" err="1" smtClean="0"/>
              <a:t>Review</a:t>
            </a:r>
            <a:r>
              <a:rPr lang="es-VE" dirty="0" smtClean="0"/>
              <a:t> 5</a:t>
            </a:r>
            <a:endParaRPr lang="es-VE" dirty="0"/>
          </a:p>
        </p:txBody>
      </p:sp>
      <p:sp>
        <p:nvSpPr>
          <p:cNvPr id="56" name="CuadroTexto 55"/>
          <p:cNvSpPr txBox="1"/>
          <p:nvPr/>
        </p:nvSpPr>
        <p:spPr>
          <a:xfrm>
            <a:off x="6625291" y="3637055"/>
            <a:ext cx="15781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Retrospectiva1</a:t>
            </a:r>
          </a:p>
          <a:p>
            <a:r>
              <a:rPr lang="es-VE" dirty="0" smtClean="0"/>
              <a:t>Retrospectiva2</a:t>
            </a:r>
          </a:p>
          <a:p>
            <a:r>
              <a:rPr lang="es-VE" dirty="0" smtClean="0"/>
              <a:t>Retrospectiva3</a:t>
            </a:r>
          </a:p>
          <a:p>
            <a:r>
              <a:rPr lang="es-VE" dirty="0" smtClean="0"/>
              <a:t>Retrospectiva4</a:t>
            </a:r>
          </a:p>
          <a:p>
            <a:r>
              <a:rPr lang="es-VE" dirty="0" smtClean="0"/>
              <a:t>Retrospectiva5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81815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 err="1" smtClean="0"/>
              <a:t>Objetivos</a:t>
            </a:r>
            <a:endParaRPr lang="es-E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Metodología de 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 err="1" smtClean="0"/>
              <a:t>Desarrollo</a:t>
            </a:r>
            <a:r>
              <a:rPr lang="en-US" sz="2100" dirty="0" smtClean="0"/>
              <a:t> del </a:t>
            </a:r>
            <a:r>
              <a:rPr lang="en-US" sz="2100" dirty="0" err="1" smtClean="0"/>
              <a:t>trabajo</a:t>
            </a:r>
            <a:endParaRPr lang="en-U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229730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Se despliegan </a:t>
            </a:r>
            <a:r>
              <a:rPr lang="es-VE" sz="2000" dirty="0"/>
              <a:t>todos los sitios que se encuentran en la universidad y </a:t>
            </a:r>
            <a:r>
              <a:rPr lang="es-VE" sz="2000" dirty="0" smtClean="0"/>
              <a:t>se elige </a:t>
            </a:r>
            <a:r>
              <a:rPr lang="es-VE" sz="2000" dirty="0"/>
              <a:t>el que se </a:t>
            </a:r>
            <a:r>
              <a:rPr lang="es-VE" sz="2000" dirty="0" smtClean="0"/>
              <a:t>requiera, pudiendose efectuar de dos formas:</a:t>
            </a:r>
          </a:p>
          <a:p>
            <a:pPr lvl="0"/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65717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r>
              <a:rPr lang="es-VE" sz="2000" dirty="0"/>
              <a:t>Se despliegan todos los sitios que se encuentran en la universidad y se elige el que se requiera, pudiendose efectuar de dos formas:</a:t>
            </a:r>
          </a:p>
          <a:p>
            <a:endParaRPr lang="es-VE" sz="2000" dirty="0"/>
          </a:p>
          <a:p>
            <a:pPr marL="800100" lvl="1" indent="-342900">
              <a:buFont typeface="Arial"/>
              <a:buChar char="•"/>
            </a:pPr>
            <a:r>
              <a:rPr lang="es-VE" sz="2000" b="1" u="sng" dirty="0" smtClean="0"/>
              <a:t>Escrita</a:t>
            </a:r>
            <a:r>
              <a:rPr lang="es-VE" sz="2000" dirty="0" smtClean="0"/>
              <a:t>: </a:t>
            </a:r>
            <a:r>
              <a:rPr lang="es-VE" sz="2000" dirty="0"/>
              <a:t>utilizando palabras claves</a:t>
            </a:r>
            <a:r>
              <a:rPr lang="es-ES_tradnl" sz="2000" dirty="0"/>
              <a:t> </a:t>
            </a:r>
            <a:endParaRPr lang="es-VE" sz="2000" dirty="0" smtClean="0"/>
          </a:p>
          <a:p>
            <a:pPr marL="800100" lvl="1" indent="-342900">
              <a:buFont typeface="Arial"/>
              <a:buChar char="•"/>
            </a:pPr>
            <a:endParaRPr lang="es-VE" sz="2000" dirty="0"/>
          </a:p>
          <a:p>
            <a:pPr lvl="0"/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1813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  <p:grpSp>
        <p:nvGrpSpPr>
          <p:cNvPr id="2" name="Agrupar 1"/>
          <p:cNvGrpSpPr/>
          <p:nvPr/>
        </p:nvGrpSpPr>
        <p:grpSpPr>
          <a:xfrm>
            <a:off x="62927" y="2716566"/>
            <a:ext cx="8980544" cy="2692241"/>
            <a:chOff x="62927" y="2806212"/>
            <a:chExt cx="8980544" cy="2692241"/>
          </a:xfrm>
        </p:grpSpPr>
        <p:grpSp>
          <p:nvGrpSpPr>
            <p:cNvPr id="9" name="Agrupar 8"/>
            <p:cNvGrpSpPr/>
            <p:nvPr/>
          </p:nvGrpSpPr>
          <p:grpSpPr>
            <a:xfrm>
              <a:off x="62927" y="2806212"/>
              <a:ext cx="3390656" cy="2692240"/>
              <a:chOff x="133672" y="116982"/>
              <a:chExt cx="7842321" cy="6584347"/>
            </a:xfrm>
          </p:grpSpPr>
          <p:pic>
            <p:nvPicPr>
              <p:cNvPr id="10" name="Imagen 9" descr="Captura de pantalla 2017-04-22 a la(s) 20.31.09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672" y="116982"/>
                <a:ext cx="3857602" cy="6584347"/>
              </a:xfrm>
              <a:prstGeom prst="rect">
                <a:avLst/>
              </a:prstGeom>
            </p:spPr>
          </p:pic>
          <p:pic>
            <p:nvPicPr>
              <p:cNvPr id="11" name="Imagen 10" descr="Captura de pantalla 2017-04-22 a la(s) 20.21.12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8959" y="116982"/>
                <a:ext cx="3847034" cy="6584347"/>
              </a:xfrm>
              <a:prstGeom prst="rect">
                <a:avLst/>
              </a:prstGeom>
            </p:spPr>
          </p:pic>
          <p:sp>
            <p:nvSpPr>
              <p:cNvPr id="12" name="Marco 11"/>
              <p:cNvSpPr/>
              <p:nvPr/>
            </p:nvSpPr>
            <p:spPr>
              <a:xfrm>
                <a:off x="2999349" y="116982"/>
                <a:ext cx="520359" cy="584903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Marco 12"/>
              <p:cNvSpPr/>
              <p:nvPr/>
            </p:nvSpPr>
            <p:spPr>
              <a:xfrm>
                <a:off x="4756175" y="156135"/>
                <a:ext cx="2779584" cy="529039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Agrupar 14"/>
            <p:cNvGrpSpPr/>
            <p:nvPr/>
          </p:nvGrpSpPr>
          <p:grpSpPr>
            <a:xfrm>
              <a:off x="3500155" y="2806212"/>
              <a:ext cx="3611846" cy="2692240"/>
              <a:chOff x="105581" y="116982"/>
              <a:chExt cx="7821607" cy="6584348"/>
            </a:xfrm>
          </p:grpSpPr>
          <p:pic>
            <p:nvPicPr>
              <p:cNvPr id="20" name="Imagen 19" descr="Captura de pantalla 2017-04-22 a la(s) 20.20.22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81" y="116982"/>
                <a:ext cx="3853222" cy="6584348"/>
              </a:xfrm>
              <a:prstGeom prst="rect">
                <a:avLst/>
              </a:prstGeom>
            </p:spPr>
          </p:pic>
          <p:pic>
            <p:nvPicPr>
              <p:cNvPr id="21" name="Imagen 20" descr="Captura de pantalla 2017-04-22 a la(s) 20.23.04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5766" y="116982"/>
                <a:ext cx="3851422" cy="6584348"/>
              </a:xfrm>
              <a:prstGeom prst="rect">
                <a:avLst/>
              </a:prstGeom>
            </p:spPr>
          </p:pic>
          <p:sp>
            <p:nvSpPr>
              <p:cNvPr id="22" name="Marco 21"/>
              <p:cNvSpPr/>
              <p:nvPr/>
            </p:nvSpPr>
            <p:spPr>
              <a:xfrm>
                <a:off x="747093" y="116982"/>
                <a:ext cx="2293944" cy="584903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Marco 22"/>
              <p:cNvSpPr/>
              <p:nvPr/>
            </p:nvSpPr>
            <p:spPr>
              <a:xfrm>
                <a:off x="4273045" y="2905239"/>
                <a:ext cx="3496639" cy="1038686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Agrupar 23"/>
            <p:cNvGrpSpPr/>
            <p:nvPr/>
          </p:nvGrpSpPr>
          <p:grpSpPr>
            <a:xfrm>
              <a:off x="7156825" y="2806213"/>
              <a:ext cx="1886646" cy="2692240"/>
              <a:chOff x="1774695" y="133692"/>
              <a:chExt cx="3847033" cy="6584347"/>
            </a:xfrm>
          </p:grpSpPr>
          <p:pic>
            <p:nvPicPr>
              <p:cNvPr id="25" name="Imagen 24" descr="Captura de pantalla 2017-04-22 a la(s) 20.19.52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4695" y="133692"/>
                <a:ext cx="3847033" cy="6584347"/>
              </a:xfrm>
              <a:prstGeom prst="rect">
                <a:avLst/>
              </a:prstGeom>
            </p:spPr>
          </p:pic>
          <p:sp>
            <p:nvSpPr>
              <p:cNvPr id="26" name="Marco 25"/>
              <p:cNvSpPr/>
              <p:nvPr/>
            </p:nvSpPr>
            <p:spPr>
              <a:xfrm>
                <a:off x="1774695" y="816295"/>
                <a:ext cx="3847033" cy="1456476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64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r>
              <a:rPr lang="es-VE" sz="2000" dirty="0"/>
              <a:t>Se despliegan todos los sitios que se encuentran en la universidad y se elige el que se requiera, pudiendose efectuar de dos formas:</a:t>
            </a:r>
          </a:p>
          <a:p>
            <a:endParaRPr lang="es-VE" sz="2000" dirty="0"/>
          </a:p>
          <a:p>
            <a:pPr marL="800100" lvl="1" indent="-342900">
              <a:buFont typeface="Arial"/>
              <a:buChar char="•"/>
            </a:pPr>
            <a:r>
              <a:rPr lang="es-VE" sz="2000" b="1" dirty="0" smtClean="0"/>
              <a:t>Escrita</a:t>
            </a:r>
            <a:r>
              <a:rPr lang="es-VE" sz="2000" dirty="0" smtClean="0"/>
              <a:t>: </a:t>
            </a:r>
            <a:r>
              <a:rPr lang="es-VE" sz="2000" dirty="0"/>
              <a:t>utilizando palabras claves</a:t>
            </a:r>
            <a:r>
              <a:rPr lang="es-ES_tradnl" sz="2000" dirty="0"/>
              <a:t> </a:t>
            </a:r>
            <a:endParaRPr lang="es-VE" sz="2000" dirty="0" smtClean="0"/>
          </a:p>
          <a:p>
            <a:pPr marL="800100" lvl="1" indent="-342900">
              <a:buFont typeface="Arial"/>
              <a:buChar char="•"/>
            </a:pPr>
            <a:endParaRPr lang="es-VE" sz="2000" dirty="0"/>
          </a:p>
          <a:p>
            <a:pPr marL="800100" lvl="1" indent="-342900">
              <a:buFont typeface="Arial"/>
              <a:buChar char="•"/>
            </a:pPr>
            <a:r>
              <a:rPr lang="es-VE" sz="2000" b="1" u="sng" dirty="0" smtClean="0"/>
              <a:t>Lista</a:t>
            </a:r>
            <a:r>
              <a:rPr lang="es-VE" sz="2000" dirty="0" smtClean="0"/>
              <a:t>: categorizados </a:t>
            </a:r>
            <a:r>
              <a:rPr lang="es-VE" sz="2000" dirty="0"/>
              <a:t>por servicios y </a:t>
            </a:r>
            <a:r>
              <a:rPr lang="es-VE" sz="2000" dirty="0" smtClean="0"/>
              <a:t>áreas</a:t>
            </a:r>
            <a:endParaRPr lang="es-ES_tradnl" sz="2000" dirty="0"/>
          </a:p>
          <a:p>
            <a:pPr lvl="0"/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49733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  <p:grpSp>
        <p:nvGrpSpPr>
          <p:cNvPr id="2" name="Agrupar 1"/>
          <p:cNvGrpSpPr/>
          <p:nvPr/>
        </p:nvGrpSpPr>
        <p:grpSpPr>
          <a:xfrm>
            <a:off x="803248" y="2808725"/>
            <a:ext cx="7294869" cy="2914848"/>
            <a:chOff x="407130" y="2673153"/>
            <a:chExt cx="7362282" cy="2920274"/>
          </a:xfrm>
        </p:grpSpPr>
        <p:grpSp>
          <p:nvGrpSpPr>
            <p:cNvPr id="9" name="Agrupar 8"/>
            <p:cNvGrpSpPr/>
            <p:nvPr/>
          </p:nvGrpSpPr>
          <p:grpSpPr>
            <a:xfrm>
              <a:off x="407130" y="2673153"/>
              <a:ext cx="3641929" cy="2914848"/>
              <a:chOff x="818740" y="133691"/>
              <a:chExt cx="7792391" cy="6551989"/>
            </a:xfrm>
          </p:grpSpPr>
          <p:pic>
            <p:nvPicPr>
              <p:cNvPr id="10" name="Imagen 9" descr="Captura de pantalla 2017-04-22 a la(s) 20.22.01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5781" y="133691"/>
                <a:ext cx="3855350" cy="6551989"/>
              </a:xfrm>
              <a:prstGeom prst="rect">
                <a:avLst/>
              </a:prstGeom>
            </p:spPr>
          </p:pic>
          <p:pic>
            <p:nvPicPr>
              <p:cNvPr id="11" name="Imagen 10" descr="Captura de pantalla 2017-04-22 a la(s) 20.22.40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740" y="133691"/>
                <a:ext cx="3826362" cy="6551989"/>
              </a:xfrm>
              <a:prstGeom prst="rect">
                <a:avLst/>
              </a:prstGeom>
            </p:spPr>
          </p:pic>
          <p:sp>
            <p:nvSpPr>
              <p:cNvPr id="12" name="Marco 11"/>
              <p:cNvSpPr/>
              <p:nvPr/>
            </p:nvSpPr>
            <p:spPr>
              <a:xfrm>
                <a:off x="818740" y="2119794"/>
                <a:ext cx="2974203" cy="554053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Marco 12"/>
              <p:cNvSpPr/>
              <p:nvPr/>
            </p:nvSpPr>
            <p:spPr>
              <a:xfrm>
                <a:off x="4789199" y="835002"/>
                <a:ext cx="3805223" cy="1284792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Agrupar 14"/>
            <p:cNvGrpSpPr/>
            <p:nvPr/>
          </p:nvGrpSpPr>
          <p:grpSpPr>
            <a:xfrm>
              <a:off x="4165941" y="2678579"/>
              <a:ext cx="3603471" cy="2914848"/>
              <a:chOff x="770234" y="133690"/>
              <a:chExt cx="7801505" cy="6551989"/>
            </a:xfrm>
          </p:grpSpPr>
          <p:pic>
            <p:nvPicPr>
              <p:cNvPr id="20" name="Imagen 19" descr="Captura de pantalla 2017-04-22 a la(s) 20.20.49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1281" y="133690"/>
                <a:ext cx="3840458" cy="6551989"/>
              </a:xfrm>
              <a:prstGeom prst="rect">
                <a:avLst/>
              </a:prstGeom>
            </p:spPr>
          </p:pic>
          <p:pic>
            <p:nvPicPr>
              <p:cNvPr id="21" name="Imagen 20" descr="Captura de pantalla 2017-04-22 a la(s) 20.21.34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234" y="133690"/>
                <a:ext cx="3828128" cy="6551989"/>
              </a:xfrm>
              <a:prstGeom prst="rect">
                <a:avLst/>
              </a:prstGeom>
            </p:spPr>
          </p:pic>
          <p:sp>
            <p:nvSpPr>
              <p:cNvPr id="22" name="Marco 21"/>
              <p:cNvSpPr/>
              <p:nvPr/>
            </p:nvSpPr>
            <p:spPr>
              <a:xfrm>
                <a:off x="969121" y="2921948"/>
                <a:ext cx="3458764" cy="1021976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Marco 22"/>
              <p:cNvSpPr/>
              <p:nvPr/>
            </p:nvSpPr>
            <p:spPr>
              <a:xfrm>
                <a:off x="4731281" y="883140"/>
                <a:ext cx="3840458" cy="1506611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507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VE" sz="2000" b="1" dirty="0"/>
              <a:t>Diseñar e implementar un módulo para la geolocalización a través de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2"/>
            </a:pPr>
            <a:endParaRPr lang="es-VE" sz="2000" b="1" dirty="0"/>
          </a:p>
          <a:p>
            <a:r>
              <a:rPr lang="es-VE" sz="2000" dirty="0" smtClean="0"/>
              <a:t>	Permitiendo </a:t>
            </a:r>
            <a:r>
              <a:rPr lang="es-VE" sz="2000" dirty="0"/>
              <a:t>a los usuarios, </a:t>
            </a:r>
            <a:r>
              <a:rPr lang="es-VE" sz="2000" dirty="0" smtClean="0"/>
              <a:t>ver </a:t>
            </a:r>
            <a:r>
              <a:rPr lang="es-VE" sz="2000" dirty="0"/>
              <a:t>un POIS que está indicando la posición donde se encuentra la ubicación que </a:t>
            </a:r>
            <a:r>
              <a:rPr lang="es-VE" sz="2000" dirty="0" smtClean="0"/>
              <a:t>desea y distancia aproximada.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98751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VE" sz="2000" b="1" dirty="0"/>
              <a:t>Diseñar e implementar un módulo para la geolocalización a través de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2"/>
            </a:pPr>
            <a:endParaRPr lang="es-VE" sz="2000" b="1" dirty="0"/>
          </a:p>
          <a:p>
            <a:r>
              <a:rPr lang="es-VE" sz="2000" dirty="0" smtClean="0"/>
              <a:t>	</a:t>
            </a:r>
            <a:endParaRPr lang="es-ES" sz="2000" b="1" dirty="0"/>
          </a:p>
        </p:txBody>
      </p:sp>
      <p:pic>
        <p:nvPicPr>
          <p:cNvPr id="9" name="Imagen 8" descr="Macintosh HD:Users:sandravillamizar:Desktop:apendice imagenes:D-26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33" y="3052243"/>
            <a:ext cx="2973294" cy="19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6547089" y="5140193"/>
            <a:ext cx="62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POIS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1995879" y="3945854"/>
            <a:ext cx="110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secuencia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616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VE" sz="2000" b="1" dirty="0"/>
              <a:t>Diseñar e implementar un módulo para la geolocalización a través de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2"/>
            </a:pPr>
            <a:endParaRPr lang="es-VE" sz="2000" b="1" dirty="0"/>
          </a:p>
          <a:p>
            <a:r>
              <a:rPr lang="es-VE" sz="2000" dirty="0" smtClean="0"/>
              <a:t>	</a:t>
            </a:r>
            <a:endParaRPr lang="es-ES" sz="2000" b="1" dirty="0"/>
          </a:p>
        </p:txBody>
      </p:sp>
      <p:pic>
        <p:nvPicPr>
          <p:cNvPr id="9" name="Imagen 8" descr="Macintosh HD:Users:sandravillamizar:Desktop:apendice imagenes:D-26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33" y="3052243"/>
            <a:ext cx="2973294" cy="19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uadroTexto 9"/>
          <p:cNvSpPr txBox="1"/>
          <p:nvPr/>
        </p:nvSpPr>
        <p:spPr>
          <a:xfrm>
            <a:off x="1995879" y="3945854"/>
            <a:ext cx="110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secuencia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254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89919"/>
            <a:ext cx="74889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s-VE" sz="2000" b="1" dirty="0"/>
              <a:t>Determinar, seleccionar y analizar puntos clave para facilitar la ubicación rápida del usuario haciendo uso de NFC o Realidad </a:t>
            </a:r>
            <a:r>
              <a:rPr lang="es-VE" sz="2000" b="1" dirty="0" smtClean="0"/>
              <a:t>Aumentada</a:t>
            </a:r>
            <a:r>
              <a:rPr lang="es-ES_tradnl" sz="2000" b="1" dirty="0" smtClean="0"/>
              <a:t> </a:t>
            </a:r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/>
          </a:p>
          <a:p>
            <a:r>
              <a:rPr lang="es-VE" sz="2000" dirty="0" smtClean="0"/>
              <a:t>	Se </a:t>
            </a:r>
            <a:r>
              <a:rPr lang="es-VE" sz="2000" dirty="0"/>
              <a:t>obtuvo una categorización de todos ellos, dicha categorización determinó qué tipo de tecnología debería ser utilizada de acuerdo al caso</a:t>
            </a:r>
            <a:r>
              <a:rPr lang="es-ES_tradnl" sz="2000" dirty="0"/>
              <a:t> 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202290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89919"/>
            <a:ext cx="7488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s-VE" sz="2000" b="1" dirty="0"/>
              <a:t>Determinar, seleccionar y analizar puntos clave para facilitar la ubicación rápida del usuario haciendo uso de NFC o Realidad </a:t>
            </a:r>
            <a:r>
              <a:rPr lang="es-VE" sz="2000" b="1" dirty="0" smtClean="0"/>
              <a:t>Aumentada</a:t>
            </a:r>
            <a:r>
              <a:rPr lang="es-ES_tradnl" sz="2000" b="1" dirty="0" smtClean="0"/>
              <a:t> </a:t>
            </a:r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 smtClean="0"/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/>
          </a:p>
          <a:p>
            <a:r>
              <a:rPr lang="es-ES_tradnl" sz="2000" dirty="0" smtClean="0"/>
              <a:t>Diagrama de flujo </a:t>
            </a:r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/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 smtClean="0"/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/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 smtClean="0"/>
          </a:p>
          <a:p>
            <a:pPr marL="342900" indent="-342900">
              <a:buFont typeface="Arial"/>
              <a:buChar char="•"/>
            </a:pPr>
            <a:r>
              <a:rPr lang="es-ES_tradnl" sz="2000" dirty="0" smtClean="0"/>
              <a:t>Ver tabla 1</a:t>
            </a:r>
            <a:endParaRPr lang="es-ES_tradnl" sz="2000" dirty="0"/>
          </a:p>
          <a:p>
            <a:r>
              <a:rPr lang="es-VE" sz="2000" dirty="0" smtClean="0"/>
              <a:t>	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345188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5891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EL PROBLEMA</a:t>
            </a:r>
            <a:endParaRPr lang="es-ES" sz="3200" b="1" dirty="0"/>
          </a:p>
        </p:txBody>
      </p:sp>
      <p:sp>
        <p:nvSpPr>
          <p:cNvPr id="21" name="CuadroTexto 20"/>
          <p:cNvSpPr txBox="1"/>
          <p:nvPr/>
        </p:nvSpPr>
        <p:spPr>
          <a:xfrm>
            <a:off x="2505353" y="1846030"/>
            <a:ext cx="373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D</a:t>
            </a:r>
            <a:r>
              <a:rPr lang="es-VE" dirty="0" smtClean="0"/>
              <a:t>ificultad para conseguir </a:t>
            </a:r>
            <a:r>
              <a:rPr lang="es-VE" dirty="0"/>
              <a:t>los </a:t>
            </a:r>
            <a:r>
              <a:rPr lang="es-VE" dirty="0" smtClean="0"/>
              <a:t>lugares</a:t>
            </a:r>
            <a:endParaRPr lang="es-E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-3775393" y="3939680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Carencia de </a:t>
            </a:r>
            <a:r>
              <a:rPr lang="es-VE" dirty="0"/>
              <a:t>mapas, guías o </a:t>
            </a:r>
            <a:r>
              <a:rPr lang="es-VE" dirty="0" smtClean="0"/>
              <a:t>indicativos</a:t>
            </a:r>
            <a:endParaRPr lang="es-ES" dirty="0"/>
          </a:p>
        </p:txBody>
      </p:sp>
      <p:sp>
        <p:nvSpPr>
          <p:cNvPr id="23" name="Rectángulo 22"/>
          <p:cNvSpPr/>
          <p:nvPr/>
        </p:nvSpPr>
        <p:spPr>
          <a:xfrm>
            <a:off x="-3993893" y="4824065"/>
            <a:ext cx="3218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dirty="0" smtClean="0"/>
              <a:t>Difícil adaptación </a:t>
            </a:r>
            <a:r>
              <a:rPr lang="es-VE" dirty="0"/>
              <a:t>a la </a:t>
            </a:r>
            <a:r>
              <a:rPr lang="es-VE" dirty="0" smtClean="0"/>
              <a:t>institución</a:t>
            </a:r>
            <a:r>
              <a:rPr lang="es-ES_tradnl" dirty="0" smtClean="0"/>
              <a:t> </a:t>
            </a:r>
            <a:endParaRPr lang="es-ES" dirty="0"/>
          </a:p>
        </p:txBody>
      </p:sp>
      <p:pic>
        <p:nvPicPr>
          <p:cNvPr id="27" name="Imagen 26" descr="frustraci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15" y="3391310"/>
            <a:ext cx="2753105" cy="1835403"/>
          </a:xfrm>
          <a:prstGeom prst="rect">
            <a:avLst/>
          </a:prstGeom>
        </p:spPr>
      </p:pic>
      <p:grpSp>
        <p:nvGrpSpPr>
          <p:cNvPr id="31" name="Agrupar 30"/>
          <p:cNvGrpSpPr/>
          <p:nvPr/>
        </p:nvGrpSpPr>
        <p:grpSpPr>
          <a:xfrm>
            <a:off x="-439535" y="2635971"/>
            <a:ext cx="3295016" cy="3346081"/>
            <a:chOff x="1160251" y="2708893"/>
            <a:chExt cx="3295016" cy="3346081"/>
          </a:xfrm>
        </p:grpSpPr>
        <p:pic>
          <p:nvPicPr>
            <p:cNvPr id="29" name="Imagen 28" descr="mapa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012" y="3412021"/>
              <a:ext cx="1982869" cy="1999673"/>
            </a:xfrm>
            <a:prstGeom prst="rect">
              <a:avLst/>
            </a:prstGeom>
          </p:spPr>
        </p:pic>
        <p:sp>
          <p:nvSpPr>
            <p:cNvPr id="30" name="Multiplicación 29"/>
            <p:cNvSpPr/>
            <p:nvPr/>
          </p:nvSpPr>
          <p:spPr>
            <a:xfrm>
              <a:off x="1160251" y="2708893"/>
              <a:ext cx="3295016" cy="3346081"/>
            </a:xfrm>
            <a:prstGeom prst="mathMultiply">
              <a:avLst>
                <a:gd name="adj1" fmla="val 6739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85699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endParaRPr lang="es-VE" sz="2000" b="1" dirty="0"/>
          </a:p>
        </p:txBody>
      </p:sp>
    </p:spTree>
    <p:extLst>
      <p:ext uri="{BB962C8B-B14F-4D97-AF65-F5344CB8AC3E}">
        <p14:creationId xmlns:p14="http://schemas.microsoft.com/office/powerpoint/2010/main" val="366133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4"/>
            </a:pPr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u="sng" dirty="0"/>
              <a:t>Opción </a:t>
            </a:r>
            <a:r>
              <a:rPr lang="es-VE" sz="2000" u="sng" dirty="0" smtClean="0"/>
              <a:t>para </a:t>
            </a:r>
            <a:r>
              <a:rPr lang="es-VE" sz="2000" u="sng" dirty="0"/>
              <a:t>interactuar con los NFC </a:t>
            </a:r>
            <a:r>
              <a:rPr lang="es-VE" sz="2000" u="sng" dirty="0" smtClean="0"/>
              <a:t>desplegando información </a:t>
            </a:r>
            <a:r>
              <a:rPr lang="es-VE" sz="2000" u="sng" dirty="0"/>
              <a:t>puntual de acuerdo al sitio donde se </a:t>
            </a:r>
            <a:r>
              <a:rPr lang="es-VE" sz="2000" u="sng" dirty="0" smtClean="0"/>
              <a:t>encuentra</a:t>
            </a:r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274487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endParaRPr lang="es-VE" sz="2000" b="1" dirty="0"/>
          </a:p>
        </p:txBody>
      </p:sp>
      <p:grpSp>
        <p:nvGrpSpPr>
          <p:cNvPr id="10" name="Agrupar 9"/>
          <p:cNvGrpSpPr/>
          <p:nvPr/>
        </p:nvGrpSpPr>
        <p:grpSpPr>
          <a:xfrm>
            <a:off x="1518328" y="2906245"/>
            <a:ext cx="6261319" cy="2771015"/>
            <a:chOff x="1" y="0"/>
            <a:chExt cx="8493370" cy="4650622"/>
          </a:xfrm>
        </p:grpSpPr>
        <p:pic>
          <p:nvPicPr>
            <p:cNvPr id="11" name="Imagen 10" descr="Captura de pantalla 2017-04-22 a la(s) 22.07.18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2943192" cy="4629098"/>
            </a:xfrm>
            <a:prstGeom prst="rect">
              <a:avLst/>
            </a:prstGeom>
          </p:spPr>
        </p:pic>
        <p:pic>
          <p:nvPicPr>
            <p:cNvPr id="12" name="Imagen 11" descr="Captura de pantalla 2017-04-22 a la(s) 22.06.47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4679" y="21524"/>
              <a:ext cx="2710800" cy="4629098"/>
            </a:xfrm>
            <a:prstGeom prst="rect">
              <a:avLst/>
            </a:prstGeom>
          </p:spPr>
        </p:pic>
        <p:pic>
          <p:nvPicPr>
            <p:cNvPr id="13" name="Imagen 12" descr="Captura de pantalla 2017-04-22 a la(s) 22.07.00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730" y="0"/>
              <a:ext cx="2704641" cy="4629098"/>
            </a:xfrm>
            <a:prstGeom prst="rect">
              <a:avLst/>
            </a:prstGeom>
          </p:spPr>
        </p:pic>
        <p:sp>
          <p:nvSpPr>
            <p:cNvPr id="15" name="Marco 14"/>
            <p:cNvSpPr/>
            <p:nvPr/>
          </p:nvSpPr>
          <p:spPr>
            <a:xfrm>
              <a:off x="1" y="2331626"/>
              <a:ext cx="2277472" cy="439389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Marco 19"/>
            <p:cNvSpPr/>
            <p:nvPr/>
          </p:nvSpPr>
          <p:spPr>
            <a:xfrm>
              <a:off x="3154046" y="1791272"/>
              <a:ext cx="2439929" cy="1074210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1" name="Marco 20"/>
            <p:cNvSpPr/>
            <p:nvPr/>
          </p:nvSpPr>
          <p:spPr>
            <a:xfrm>
              <a:off x="5998264" y="521223"/>
              <a:ext cx="2277472" cy="3677285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3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Aumentada</a:t>
            </a:r>
          </a:p>
          <a:p>
            <a:pPr marL="457200" indent="-457200">
              <a:buFont typeface="+mj-lt"/>
              <a:buAutoNum type="arabicPeriod" startAt="4"/>
            </a:pPr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Opción para interactuar con los NFC desplegando información puntual de acuerdo al sitio donde se </a:t>
            </a:r>
            <a:r>
              <a:rPr lang="es-VE" sz="2000" dirty="0" smtClean="0"/>
              <a:t>encuentra</a:t>
            </a:r>
            <a:endParaRPr lang="es-ES_tradnl" sz="2000" b="1" dirty="0"/>
          </a:p>
          <a:p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u="sng" dirty="0"/>
              <a:t>Opción de Realidad Aumentada 3D desplegando información de los sitios que puede encontrar a su alrededor según la </a:t>
            </a:r>
            <a:r>
              <a:rPr lang="es-VE" sz="2000" u="sng" dirty="0" smtClean="0"/>
              <a:t>imagen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40518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endParaRPr lang="es-VE" sz="2000" b="1" dirty="0"/>
          </a:p>
        </p:txBody>
      </p:sp>
      <p:grpSp>
        <p:nvGrpSpPr>
          <p:cNvPr id="4" name="Agrupar 3"/>
          <p:cNvGrpSpPr/>
          <p:nvPr/>
        </p:nvGrpSpPr>
        <p:grpSpPr>
          <a:xfrm>
            <a:off x="1206655" y="2968932"/>
            <a:ext cx="6512839" cy="2765493"/>
            <a:chOff x="907835" y="2968932"/>
            <a:chExt cx="6512839" cy="2765493"/>
          </a:xfrm>
        </p:grpSpPr>
        <p:pic>
          <p:nvPicPr>
            <p:cNvPr id="11" name="Imagen 10" descr="Macintosh HD:Users:sandravillamizar:Desktop:apendice imagenes:D-30.png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7803" y="2968932"/>
              <a:ext cx="1575466" cy="2765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n 11" descr="Captura de pantalla 2017-04-22 a la(s) 20.22.40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35" y="2968933"/>
              <a:ext cx="1611801" cy="2765492"/>
            </a:xfrm>
            <a:prstGeom prst="rect">
              <a:avLst/>
            </a:prstGeom>
          </p:spPr>
        </p:pic>
        <p:pic>
          <p:nvPicPr>
            <p:cNvPr id="13" name="Imagen 12" descr="Captura de pantalla 2017-04-22 a la(s) 22.17.50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9680" y="2975999"/>
              <a:ext cx="1608424" cy="2758426"/>
            </a:xfrm>
            <a:prstGeom prst="rect">
              <a:avLst/>
            </a:prstGeom>
          </p:spPr>
        </p:pic>
        <p:sp>
          <p:nvSpPr>
            <p:cNvPr id="15" name="Marco 14"/>
            <p:cNvSpPr/>
            <p:nvPr/>
          </p:nvSpPr>
          <p:spPr>
            <a:xfrm>
              <a:off x="907835" y="4010808"/>
              <a:ext cx="1261409" cy="212234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Marco 19"/>
            <p:cNvSpPr/>
            <p:nvPr/>
          </p:nvSpPr>
          <p:spPr>
            <a:xfrm>
              <a:off x="4194005" y="3415781"/>
              <a:ext cx="1569253" cy="2151667"/>
            </a:xfrm>
            <a:prstGeom prst="frame">
              <a:avLst>
                <a:gd name="adj1" fmla="val 2546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grpSp>
          <p:nvGrpSpPr>
            <p:cNvPr id="3" name="Agrupar 2"/>
            <p:cNvGrpSpPr/>
            <p:nvPr/>
          </p:nvGrpSpPr>
          <p:grpSpPr>
            <a:xfrm>
              <a:off x="5811903" y="2968933"/>
              <a:ext cx="1608771" cy="2765492"/>
              <a:chOff x="5871667" y="2968933"/>
              <a:chExt cx="1608771" cy="2765492"/>
            </a:xfrm>
          </p:grpSpPr>
          <p:pic>
            <p:nvPicPr>
              <p:cNvPr id="2" name="Imagen 1" descr="Captura de pantalla 2017-04-22 a la(s) 22.21.25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1667" y="2968933"/>
                <a:ext cx="1608771" cy="2765492"/>
              </a:xfrm>
              <a:prstGeom prst="rect">
                <a:avLst/>
              </a:prstGeom>
            </p:spPr>
          </p:pic>
          <p:sp>
            <p:nvSpPr>
              <p:cNvPr id="21" name="Marco 20"/>
              <p:cNvSpPr/>
              <p:nvPr/>
            </p:nvSpPr>
            <p:spPr>
              <a:xfrm>
                <a:off x="5911185" y="3413021"/>
                <a:ext cx="1569253" cy="2151667"/>
              </a:xfrm>
              <a:prstGeom prst="frame">
                <a:avLst>
                  <a:gd name="adj1" fmla="val 2546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61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s-VE" sz="2000" b="1" dirty="0"/>
              <a:t>Diseñar e implementar una Base de Datos que contenga la información necesaria para el uso de la </a:t>
            </a:r>
            <a:r>
              <a:rPr lang="es-VE" sz="2000" b="1" dirty="0" smtClean="0"/>
              <a:t>aplicación</a:t>
            </a:r>
          </a:p>
          <a:p>
            <a:pPr marL="457200" indent="-457200">
              <a:buFont typeface="+mj-lt"/>
              <a:buAutoNum type="arabicPeriod" startAt="5"/>
            </a:pPr>
            <a:endParaRPr lang="es-VE" sz="2000" b="1" dirty="0"/>
          </a:p>
          <a:p>
            <a:r>
              <a:rPr lang="es-VE" sz="2000" dirty="0" smtClean="0"/>
              <a:t>	La información </a:t>
            </a:r>
            <a:r>
              <a:rPr lang="es-VE" sz="2000" dirty="0"/>
              <a:t>recabada en el </a:t>
            </a:r>
            <a:r>
              <a:rPr lang="es-VE" sz="2000" dirty="0" smtClean="0"/>
              <a:t>campus </a:t>
            </a:r>
            <a:r>
              <a:rPr lang="es-VE" sz="2000" dirty="0"/>
              <a:t>, la cual </a:t>
            </a:r>
            <a:r>
              <a:rPr lang="es-VE" sz="2000" dirty="0" smtClean="0"/>
              <a:t>provee:</a:t>
            </a:r>
          </a:p>
          <a:p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Sitios aptos para la AR por geolocalizacion (ver tabla 1)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Coordenadas de cada sitio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Información particular por sitio</a:t>
            </a:r>
            <a:endParaRPr lang="es-VE" sz="2000" b="1" dirty="0"/>
          </a:p>
          <a:p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219083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Información </a:t>
            </a:r>
            <a:r>
              <a:rPr lang="es-VE" sz="2000" dirty="0"/>
              <a:t>puntual que permite transmitir datos relevantes al </a:t>
            </a:r>
            <a:r>
              <a:rPr lang="es-VE" sz="2000" dirty="0" smtClean="0"/>
              <a:t>usuario:</a:t>
            </a:r>
          </a:p>
          <a:p>
            <a:endParaRPr lang="es-VE" sz="2000" b="1" dirty="0"/>
          </a:p>
        </p:txBody>
      </p:sp>
    </p:spTree>
    <p:extLst>
      <p:ext uri="{BB962C8B-B14F-4D97-AF65-F5344CB8AC3E}">
        <p14:creationId xmlns:p14="http://schemas.microsoft.com/office/powerpoint/2010/main" val="273485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</a:t>
            </a:r>
            <a:r>
              <a:rPr lang="es-VE" sz="2000" dirty="0"/>
              <a:t>Información puntual que permite transmitir datos relevantes al usuario: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b="1" u="sng" dirty="0" smtClean="0"/>
              <a:t>Guía de usuario</a:t>
            </a:r>
          </a:p>
        </p:txBody>
      </p:sp>
    </p:spTree>
    <p:extLst>
      <p:ext uri="{BB962C8B-B14F-4D97-AF65-F5344CB8AC3E}">
        <p14:creationId xmlns:p14="http://schemas.microsoft.com/office/powerpoint/2010/main" val="113736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foto guia 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127199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</a:t>
            </a:r>
            <a:r>
              <a:rPr lang="es-VE" sz="2000" dirty="0"/>
              <a:t>Información puntual que permite transmitir datos relevantes al usuario: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b="1" dirty="0" smtClean="0"/>
              <a:t>Guía de usuario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b="1" u="sng" dirty="0" smtClean="0"/>
              <a:t>Consejos útiles</a:t>
            </a:r>
            <a:endParaRPr lang="es-ES" sz="2000" b="1" u="sng" dirty="0"/>
          </a:p>
        </p:txBody>
      </p:sp>
    </p:spTree>
    <p:extLst>
      <p:ext uri="{BB962C8B-B14F-4D97-AF65-F5344CB8AC3E}">
        <p14:creationId xmlns:p14="http://schemas.microsoft.com/office/powerpoint/2010/main" val="19081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869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LA SOLUCIÓN</a:t>
            </a:r>
            <a:endParaRPr lang="es-ES" sz="3200" b="1" dirty="0"/>
          </a:p>
        </p:txBody>
      </p:sp>
      <p:grpSp>
        <p:nvGrpSpPr>
          <p:cNvPr id="9" name="Agrupar 8"/>
          <p:cNvGrpSpPr/>
          <p:nvPr/>
        </p:nvGrpSpPr>
        <p:grpSpPr>
          <a:xfrm>
            <a:off x="2933648" y="2025259"/>
            <a:ext cx="3558292" cy="3429643"/>
            <a:chOff x="2320580" y="1146919"/>
            <a:chExt cx="4587505" cy="4587505"/>
          </a:xfrm>
        </p:grpSpPr>
        <p:pic>
          <p:nvPicPr>
            <p:cNvPr id="8" name="Imagen 7" descr="teleno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580" y="1146919"/>
              <a:ext cx="4587505" cy="4587505"/>
            </a:xfrm>
            <a:prstGeom prst="rect">
              <a:avLst/>
            </a:prstGeom>
          </p:spPr>
        </p:pic>
        <p:pic>
          <p:nvPicPr>
            <p:cNvPr id="4" name="Imagen 3" descr="Captura de pantalla 2017-04-23 a la(s) 15.29.1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376" y="1970310"/>
              <a:ext cx="1863768" cy="31182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416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foto consejos</a:t>
            </a:r>
            <a:endParaRPr lang="es-ES" sz="2000" b="1" u="sng" dirty="0"/>
          </a:p>
        </p:txBody>
      </p:sp>
    </p:spTree>
    <p:extLst>
      <p:ext uri="{BB962C8B-B14F-4D97-AF65-F5344CB8AC3E}">
        <p14:creationId xmlns:p14="http://schemas.microsoft.com/office/powerpoint/2010/main" val="36371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E</a:t>
            </a:r>
            <a:r>
              <a:rPr lang="es-VE" sz="2000" dirty="0" smtClean="0"/>
              <a:t>xperiencia </a:t>
            </a:r>
            <a:r>
              <a:rPr lang="es-VE" sz="2000" dirty="0"/>
              <a:t>más amigable</a:t>
            </a:r>
            <a:r>
              <a:rPr lang="es-ES_tradnl" sz="2000" dirty="0"/>
              <a:t> </a:t>
            </a:r>
            <a:endParaRPr lang="es-ES_tradnl" sz="2000" dirty="0" smtClean="0"/>
          </a:p>
          <a:p>
            <a:pPr marL="342900" indent="-342900">
              <a:buFont typeface="Arial"/>
              <a:buChar char="•"/>
            </a:pPr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I</a:t>
            </a:r>
            <a:r>
              <a:rPr lang="es-VE" sz="2000" dirty="0" smtClean="0"/>
              <a:t>ntuitiva 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S</a:t>
            </a:r>
            <a:r>
              <a:rPr lang="es-VE" sz="2000" dirty="0" smtClean="0"/>
              <a:t>in </a:t>
            </a:r>
            <a:r>
              <a:rPr lang="es-VE" sz="2000" dirty="0"/>
              <a:t>sobrecargar al usuario 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395743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316071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38470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24528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31855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es-VE" sz="2000" b="1" dirty="0"/>
              <a:t>Diseñar e implementar un Backend que maneje toda la lógica y servicios web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8"/>
            </a:pPr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Obtención de la data </a:t>
            </a:r>
            <a:r>
              <a:rPr lang="es-VE" sz="2000" dirty="0"/>
              <a:t>de acuerdo a lo solicitado </a:t>
            </a:r>
            <a:r>
              <a:rPr lang="es-VE" sz="2000" dirty="0" smtClean="0"/>
              <a:t>para alimentar la App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ES_tradnl" sz="2000" dirty="0" smtClean="0"/>
              <a:t>M</a:t>
            </a:r>
            <a:r>
              <a:rPr lang="es-VE" sz="2000" dirty="0" smtClean="0"/>
              <a:t>anipulación de </a:t>
            </a:r>
            <a:r>
              <a:rPr lang="es-VE" sz="2000" dirty="0"/>
              <a:t>los datos obtenidos para ser desplegados en todos los </a:t>
            </a:r>
            <a:r>
              <a:rPr lang="es-VE" sz="2000" dirty="0" smtClean="0"/>
              <a:t>módulos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169950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1264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VÍDEO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377305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853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CONCLUSIONES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/>
              <a:buChar char="•"/>
            </a:pPr>
            <a:r>
              <a:rPr lang="es-VE" sz="2000" dirty="0"/>
              <a:t>La impresición del GPS en los dispositivos móviles haciendo uso la Realidad Aumentada por geolocalización en distancias amplias no representa un impacto </a:t>
            </a:r>
            <a:r>
              <a:rPr lang="es-VE" sz="2000" dirty="0" smtClean="0"/>
              <a:t>importante.</a:t>
            </a:r>
          </a:p>
          <a:p>
            <a:pPr marL="342900" lvl="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La elección de Wikitude SDK como herramienta para llevar a cabo todo los procesos de Realidad Aumentada fue la </a:t>
            </a:r>
            <a:r>
              <a:rPr lang="es-VE" sz="2000" dirty="0" smtClean="0"/>
              <a:t>idónea.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lvl="0" indent="-342900">
              <a:buFont typeface="Arial"/>
              <a:buChar char="•"/>
            </a:pPr>
            <a:r>
              <a:rPr lang="es-VE" sz="2000" dirty="0"/>
              <a:t>La tecnología de NFC es una alternativa viable para abarcar aquellos dispositivos que no soporten la Realidad Aumentada o que no posean conexión a </a:t>
            </a:r>
            <a:r>
              <a:rPr lang="es-VE" sz="2000" dirty="0" smtClean="0"/>
              <a:t>internet.</a:t>
            </a:r>
            <a:endParaRPr lang="es-ES_tradnl" sz="2000" dirty="0"/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3006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853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CONCLUSIONES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/>
              <a:buChar char="•"/>
            </a:pPr>
            <a:r>
              <a:rPr lang="es-VE" sz="2000" dirty="0"/>
              <a:t>Android Studio brinda versatilidad en la implementación de interfaces envidenciándose en el corto tiempo para </a:t>
            </a:r>
            <a:r>
              <a:rPr lang="es-VE" sz="2000" dirty="0" smtClean="0"/>
              <a:t>realizarlas.</a:t>
            </a:r>
          </a:p>
          <a:p>
            <a:pPr marL="342900" lvl="0" indent="-342900">
              <a:buFont typeface="Arial"/>
              <a:buChar char="•"/>
            </a:pPr>
            <a:endParaRPr lang="es-VE" sz="2000" dirty="0"/>
          </a:p>
          <a:p>
            <a:pPr marL="342900" lvl="0" indent="-342900">
              <a:buFont typeface="Arial"/>
              <a:buChar char="•"/>
            </a:pPr>
            <a:r>
              <a:rPr lang="es-VE" sz="2000" dirty="0" smtClean="0"/>
              <a:t>La </a:t>
            </a:r>
            <a:r>
              <a:rPr lang="es-VE" sz="2000" dirty="0"/>
              <a:t>aplicación permite conocer la universidad solventando la ausencia de orientadores que puedan ayudar a ubicar a los </a:t>
            </a:r>
            <a:r>
              <a:rPr lang="es-VE" sz="2000" dirty="0" smtClean="0"/>
              <a:t>usuarios.</a:t>
            </a:r>
            <a:endParaRPr lang="es-ES_tradnl" sz="2000" dirty="0"/>
          </a:p>
          <a:p>
            <a:pPr lvl="0"/>
            <a:endParaRPr lang="es-ES_tradnl" sz="2000" dirty="0"/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47884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35391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OBJETIVO GENERAL</a:t>
            </a:r>
            <a:endParaRPr lang="es-ES" sz="3200" b="1" dirty="0"/>
          </a:p>
        </p:txBody>
      </p:sp>
      <p:sp>
        <p:nvSpPr>
          <p:cNvPr id="3" name="Rectángulo 2"/>
          <p:cNvSpPr/>
          <p:nvPr/>
        </p:nvSpPr>
        <p:spPr>
          <a:xfrm>
            <a:off x="788307" y="1941698"/>
            <a:ext cx="74889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sz="3200" dirty="0"/>
              <a:t>Desarrollar una aplicación móvil incorporando tecnología de Realidad Aumentada y NFC que facilite la ubicación e información específica de los espacios físicos de la Universidad Católica Andrés Bello</a:t>
            </a:r>
            <a:r>
              <a:rPr lang="es-VE" dirty="0"/>
              <a:t>.</a:t>
            </a:r>
            <a:r>
              <a:rPr lang="es-ES_tradnl" dirty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182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37156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RECOMENDACIONES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VE" sz="2000" dirty="0"/>
              <a:t>Implementar y adaptar la tecnología de la AR a otros sistemas que ya existen actualmente en la Universidad Católica Andres Bello, para así facilitar su proceso </a:t>
            </a:r>
            <a:r>
              <a:rPr lang="es-VE" sz="2000" dirty="0" smtClean="0"/>
              <a:t>o </a:t>
            </a:r>
            <a:r>
              <a:rPr lang="es-VE" sz="2000" dirty="0"/>
              <a:t>permitir el surgimiento de </a:t>
            </a:r>
            <a:r>
              <a:rPr lang="es-VE" sz="2000" dirty="0" smtClean="0"/>
              <a:t>nuevas.</a:t>
            </a:r>
          </a:p>
          <a:p>
            <a:endParaRPr lang="es-VE" sz="2000" dirty="0" smtClean="0"/>
          </a:p>
          <a:p>
            <a:pPr marL="342900" lvl="0" indent="-342900">
              <a:buFont typeface="Arial"/>
              <a:buChar char="•"/>
            </a:pPr>
            <a:r>
              <a:rPr lang="es-VE" sz="2000" dirty="0"/>
              <a:t>Expandir el módulo de búsqueda de los sitios del campus utilizando reconocimiento de </a:t>
            </a:r>
            <a:r>
              <a:rPr lang="es-VE" sz="2000" dirty="0" smtClean="0"/>
              <a:t>voz.</a:t>
            </a:r>
          </a:p>
          <a:p>
            <a:pPr lvl="0"/>
            <a:endParaRPr lang="es-VE" sz="2000" dirty="0" smtClean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Hacer más pruebas de la aplicación utilizando equipos más avanzados que contengan versiones recientes del sistema operativo </a:t>
            </a:r>
            <a:r>
              <a:rPr lang="es-VE" sz="2000" dirty="0" smtClean="0"/>
              <a:t>Android.</a:t>
            </a:r>
            <a:endParaRPr lang="es-ES_tradnl" sz="2000" dirty="0"/>
          </a:p>
          <a:p>
            <a:pPr marL="342900" lvl="0" indent="-342900">
              <a:buFont typeface="Arial"/>
              <a:buChar char="•"/>
            </a:pPr>
            <a:endParaRPr lang="es-ES_tradnl" sz="2000" dirty="0"/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36523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558213" y="1035741"/>
            <a:ext cx="37156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RECOMENDACIONES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41698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/>
              <a:buChar char="•"/>
            </a:pPr>
            <a:r>
              <a:rPr lang="es-VE" sz="2000" dirty="0"/>
              <a:t>Desarrollar aplicaciones utilizando Realidad Aumentada en Smart </a:t>
            </a:r>
            <a:r>
              <a:rPr lang="es-VE" sz="2000" dirty="0" smtClean="0"/>
              <a:t>Glasses.</a:t>
            </a:r>
          </a:p>
          <a:p>
            <a:pPr marL="342900" lvl="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Hacer análisis e investigaciones posteriores utilizando códigos QR como alternativa al </a:t>
            </a:r>
            <a:r>
              <a:rPr lang="es-VE" sz="2000" dirty="0" smtClean="0"/>
              <a:t>NFC.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Faltaaaaaaa una más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23304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463176" y="1418226"/>
            <a:ext cx="8277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/>
              <a:t>¡ GRACIAS POR SU ATENCIÓN !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90626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xmlns:p14="http://schemas.microsoft.com/office/powerpoint/2010/main"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2735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OBJETIVOS ESPECÍFICOS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41698"/>
            <a:ext cx="7488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s-VE" sz="2000" dirty="0"/>
              <a:t>Diseñar e implementar un buscador para seleccionar el lugar que se desea encontrar</a:t>
            </a:r>
            <a:r>
              <a:rPr lang="es-VE" sz="2000" dirty="0" smtClean="0"/>
              <a:t>.</a:t>
            </a:r>
          </a:p>
          <a:p>
            <a:pPr marL="457200" lvl="0" indent="-457200">
              <a:buFont typeface="+mj-lt"/>
              <a:buAutoNum type="arabicPeriod"/>
            </a:pPr>
            <a:endParaRPr lang="es-ES" sz="2000" dirty="0"/>
          </a:p>
          <a:p>
            <a:pPr marL="457200" indent="-457200">
              <a:buFont typeface="+mj-lt"/>
              <a:buAutoNum type="arabicPeriod"/>
            </a:pPr>
            <a:r>
              <a:rPr lang="es-VE" sz="2000" dirty="0"/>
              <a:t>Diseñar e implementar un módulo para la geolocalización a través de Realidad Aumentada</a:t>
            </a:r>
            <a:r>
              <a:rPr lang="es-VE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s-ES_tradnl" sz="2000" dirty="0"/>
          </a:p>
          <a:p>
            <a:pPr marL="342900" indent="-342900">
              <a:buFont typeface="+mj-lt"/>
              <a:buAutoNum type="arabicPeriod"/>
            </a:pPr>
            <a:r>
              <a:rPr lang="es-VE" sz="2000" dirty="0"/>
              <a:t>Determinar, seleccionar y analizar puntos clave para facilitar la ubicación rápida del usuario haciendo uso de NFC o Realidad Aumentada</a:t>
            </a:r>
            <a:r>
              <a:rPr lang="es-VE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s-ES_tradnl" sz="2000" dirty="0"/>
          </a:p>
          <a:p>
            <a:pPr marL="342900" indent="-342900">
              <a:buFont typeface="+mj-lt"/>
              <a:buAutoNum type="arabicPeriod"/>
            </a:pPr>
            <a:r>
              <a:rPr lang="es-VE" sz="2000" dirty="0"/>
              <a:t>Diseñar e implementar un módulo que suministre información de interés combinando NFC y Realidad Aumentada</a:t>
            </a:r>
            <a:r>
              <a:rPr lang="es-VE" sz="2000" dirty="0" smtClean="0"/>
              <a:t>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26155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2735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OBJETIVOS ESPECÍFICOS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41698"/>
            <a:ext cx="748892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s-VE" sz="2000" dirty="0"/>
              <a:t>Diseñar e implementar una Base de Datos que contenga la información necesaria para el uso de la aplicación</a:t>
            </a:r>
            <a:r>
              <a:rPr lang="es-VE" sz="2000" dirty="0" smtClean="0"/>
              <a:t>.</a:t>
            </a:r>
          </a:p>
          <a:p>
            <a:pPr marL="457200" indent="-457200">
              <a:buFont typeface="+mj-lt"/>
              <a:buAutoNum type="arabicPeriod" startAt="5"/>
            </a:pPr>
            <a:endParaRPr lang="es-ES_tradnl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s-VE" sz="2000" dirty="0"/>
              <a:t>Diseñar e implementar un módulo de guía al usuario y consejos útiles que permita ayudarlo en el correcto uso de la aplicación</a:t>
            </a:r>
            <a:r>
              <a:rPr lang="es-VE" sz="2000" dirty="0" smtClean="0"/>
              <a:t>.</a:t>
            </a:r>
          </a:p>
          <a:p>
            <a:pPr marL="457200" indent="-457200">
              <a:buFont typeface="+mj-lt"/>
              <a:buAutoNum type="arabicPeriod" startAt="5"/>
            </a:pPr>
            <a:endParaRPr lang="es-ES_tradnl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s-VE" sz="2000" dirty="0"/>
              <a:t>Diseñar e implementar una interfaz gráfica amigable que interactuará con el usuario en los diferentes módulos de la aplicación. </a:t>
            </a:r>
            <a:endParaRPr lang="es-VE" sz="2000" dirty="0" smtClean="0"/>
          </a:p>
          <a:p>
            <a:pPr marL="457200" indent="-457200">
              <a:buFont typeface="+mj-lt"/>
              <a:buAutoNum type="arabicPeriod" startAt="5"/>
            </a:pPr>
            <a:endParaRPr lang="es-ES_tradnl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s-VE" sz="2000" dirty="0"/>
              <a:t>Diseñar e implementar un Backend que maneje toda la lógica y servicios web de la aplicación. 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286096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endParaRPr lang="es-VE" sz="2000" dirty="0" smtClean="0"/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39311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endParaRPr lang="es-VE" sz="2000" dirty="0" smtClean="0"/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2" name="Imagen 11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6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86004</TotalTime>
  <Words>2094</Words>
  <Application>Microsoft Office PowerPoint</Application>
  <PresentationFormat>Presentación en pantalla (4:3)</PresentationFormat>
  <Paragraphs>473</Paragraphs>
  <Slides>52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8" baseType="lpstr">
      <vt:lpstr>Arial</vt:lpstr>
      <vt:lpstr>Calibri</vt:lpstr>
      <vt:lpstr>Cambria</vt:lpstr>
      <vt:lpstr>Century Gothic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Sandra Villamizar</dc:creator>
  <cp:lastModifiedBy>Teddy J Sears</cp:lastModifiedBy>
  <cp:revision>104</cp:revision>
  <dcterms:created xsi:type="dcterms:W3CDTF">2017-04-18T19:37:11Z</dcterms:created>
  <dcterms:modified xsi:type="dcterms:W3CDTF">2017-04-27T22:47:54Z</dcterms:modified>
</cp:coreProperties>
</file>